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66" r:id="rId22"/>
    <p:sldId id="267" r:id="rId23"/>
    <p:sldId id="268" r:id="rId24"/>
    <p:sldId id="269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Nucleic Acid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Dr Nikunj Bhatt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45587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Biosynthesis</a:t>
            </a:r>
          </a:p>
        </p:txBody>
      </p:sp>
      <p:sp>
        <p:nvSpPr>
          <p:cNvPr id="4" name="object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07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04800"/>
            <a:ext cx="894397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076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81000"/>
            <a:ext cx="88201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687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152400"/>
            <a:ext cx="8811492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651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81000"/>
            <a:ext cx="86677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300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2401"/>
            <a:ext cx="8763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932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457200"/>
            <a:ext cx="881062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327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04800"/>
            <a:ext cx="88011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708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04800"/>
            <a:ext cx="87820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190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533400"/>
            <a:ext cx="8943975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10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Nucleic Acid Structure - PowerPoint Slid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7457"/>
            <a:ext cx="8305800" cy="47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48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42938"/>
            <a:ext cx="889635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497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4445">
              <a:lnSpc>
                <a:spcPts val="4450"/>
              </a:lnSpc>
            </a:pPr>
            <a:r>
              <a:rPr lang="en-US" b="1" spc="-10" dirty="0" smtClean="0">
                <a:latin typeface="Times New Roman"/>
                <a:cs typeface="Times New Roman"/>
              </a:rPr>
              <a:t/>
            </a:r>
            <a:br>
              <a:rPr lang="en-US" b="1" spc="-10" dirty="0" smtClean="0">
                <a:latin typeface="Times New Roman"/>
                <a:cs typeface="Times New Roman"/>
              </a:rPr>
            </a:br>
            <a:r>
              <a:rPr lang="en-US" b="1" spc="-10" dirty="0" smtClean="0">
                <a:latin typeface="Times New Roman"/>
                <a:cs typeface="Times New Roman"/>
              </a:rPr>
              <a:t>Steps </a:t>
            </a:r>
            <a:r>
              <a:rPr lang="en-US" b="1" spc="-5" dirty="0" smtClean="0">
                <a:latin typeface="Times New Roman"/>
                <a:cs typeface="Times New Roman"/>
              </a:rPr>
              <a:t>in </a:t>
            </a:r>
            <a:r>
              <a:rPr lang="en-US" b="1" spc="-10" dirty="0" err="1" smtClean="0">
                <a:latin typeface="Times New Roman"/>
                <a:cs typeface="Times New Roman"/>
              </a:rPr>
              <a:t>Pyrimidine</a:t>
            </a:r>
            <a:r>
              <a:rPr lang="en-US" b="1" spc="-10" dirty="0" smtClean="0">
                <a:latin typeface="Times New Roman"/>
                <a:cs typeface="Times New Roman"/>
              </a:rPr>
              <a:t> </a:t>
            </a:r>
            <a:r>
              <a:rPr lang="en-US" b="1" spc="-5" dirty="0">
                <a:latin typeface="Times New Roman"/>
                <a:cs typeface="Times New Roman"/>
              </a:rPr>
              <a:t>biosynthesis</a:t>
            </a:r>
            <a:r>
              <a:rPr lang="en-US" dirty="0">
                <a:latin typeface="Times New Roman"/>
                <a:cs typeface="Times New Roman"/>
              </a:rPr>
              <a:t/>
            </a:r>
            <a:br>
              <a:rPr lang="en-US" dirty="0">
                <a:latin typeface="Times New Roman"/>
                <a:cs typeface="Times New Roman"/>
              </a:rPr>
            </a:br>
            <a:r>
              <a:rPr lang="en-US" sz="3600" dirty="0">
                <a:latin typeface="Times New Roman"/>
                <a:cs typeface="Times New Roman"/>
              </a:rPr>
              <a:t/>
            </a:r>
            <a:br>
              <a:rPr lang="en-US" sz="3600" dirty="0">
                <a:latin typeface="Times New Roman"/>
                <a:cs typeface="Times New Roman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1295400"/>
            <a:ext cx="88106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18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Biosynthesis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7629305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341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2959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30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29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8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04800"/>
            <a:ext cx="894397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327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80" y="609600"/>
            <a:ext cx="85915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620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304800"/>
            <a:ext cx="8829675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94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Nucleoside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2" name="Picture 4" descr="BCH 4053 Biochemistry 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8725775" cy="260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271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43013"/>
            <a:ext cx="887730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490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Nucleotides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6" name="Picture 4" descr="Difference Between Nucleotide and Nucleoside | Compare the Difference  Between Similar Ter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5342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981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Purines and Pyrimidine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Difference Between Purines and Pyrimidines - An Over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1437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883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Purines and Pyrimidine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MTG Books on Twitter: &quot;Know About Nitrogenous Bases; Purines And Pyrimidines  #DNA #DNABases #NitrogenousBases #Purines #Pyrimidines… 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67702"/>
            <a:ext cx="5029200" cy="516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141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Biosynthesis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55600" marR="5715" algn="just">
              <a:lnSpc>
                <a:spcPct val="80500"/>
              </a:lnSpc>
              <a:spcBef>
                <a:spcPts val="800"/>
              </a:spcBef>
              <a:buFont typeface="Wingdings"/>
              <a:buChar char=""/>
              <a:tabLst>
                <a:tab pos="355600" algn="l"/>
              </a:tabLst>
            </a:pPr>
            <a:r>
              <a:rPr lang="en-US" b="1" spc="-10" dirty="0">
                <a:cs typeface="Times New Roman"/>
              </a:rPr>
              <a:t>Biosynthesis </a:t>
            </a:r>
            <a:r>
              <a:rPr lang="en-US" spc="-10" dirty="0">
                <a:cs typeface="Times New Roman"/>
              </a:rPr>
              <a:t>is </a:t>
            </a:r>
            <a:r>
              <a:rPr lang="en-US" dirty="0">
                <a:cs typeface="Times New Roman"/>
              </a:rPr>
              <a:t>a </a:t>
            </a:r>
            <a:r>
              <a:rPr lang="en-US" spc="-5" dirty="0">
                <a:cs typeface="Times New Roman"/>
              </a:rPr>
              <a:t>multi-step, </a:t>
            </a:r>
            <a:r>
              <a:rPr lang="en-US" dirty="0">
                <a:cs typeface="Times New Roman"/>
              </a:rPr>
              <a:t>enzyme-catalyzed  </a:t>
            </a:r>
            <a:r>
              <a:rPr lang="en-US" spc="-5" dirty="0">
                <a:cs typeface="Times New Roman"/>
              </a:rPr>
              <a:t>process where </a:t>
            </a:r>
            <a:r>
              <a:rPr lang="en-US" spc="-10" dirty="0">
                <a:cs typeface="Times New Roman"/>
              </a:rPr>
              <a:t>substrates are </a:t>
            </a:r>
            <a:r>
              <a:rPr lang="en-US" spc="-5" dirty="0">
                <a:cs typeface="Times New Roman"/>
              </a:rPr>
              <a:t>converted into </a:t>
            </a:r>
            <a:r>
              <a:rPr lang="en-US" dirty="0">
                <a:cs typeface="Times New Roman"/>
              </a:rPr>
              <a:t>more  </a:t>
            </a:r>
            <a:r>
              <a:rPr lang="en-US" spc="-5" dirty="0">
                <a:cs typeface="Times New Roman"/>
              </a:rPr>
              <a:t>complex products in living</a:t>
            </a:r>
            <a:r>
              <a:rPr lang="en-US" spc="5" dirty="0">
                <a:cs typeface="Times New Roman"/>
              </a:rPr>
              <a:t> </a:t>
            </a:r>
            <a:r>
              <a:rPr lang="en-US" spc="-25" dirty="0">
                <a:cs typeface="Times New Roman"/>
              </a:rPr>
              <a:t>organisms.</a:t>
            </a:r>
            <a:endParaRPr lang="en-US" dirty="0">
              <a:cs typeface="Times New Roman"/>
            </a:endParaRPr>
          </a:p>
          <a:p>
            <a:pPr marL="355600" marR="5080" algn="just">
              <a:lnSpc>
                <a:spcPts val="2900"/>
              </a:lnSpc>
              <a:spcBef>
                <a:spcPts val="680"/>
              </a:spcBef>
              <a:buFont typeface="Wingdings"/>
              <a:buChar char=""/>
              <a:tabLst>
                <a:tab pos="355600" algn="l"/>
              </a:tabLst>
            </a:pPr>
            <a:r>
              <a:rPr lang="en-US" spc="-5" dirty="0">
                <a:cs typeface="Times New Roman"/>
              </a:rPr>
              <a:t>In </a:t>
            </a:r>
            <a:r>
              <a:rPr lang="en-US" b="1" spc="-10" dirty="0">
                <a:cs typeface="Times New Roman"/>
              </a:rPr>
              <a:t>biosynthesis</a:t>
            </a:r>
            <a:r>
              <a:rPr lang="en-US" spc="-10" dirty="0">
                <a:cs typeface="Times New Roman"/>
              </a:rPr>
              <a:t>, </a:t>
            </a:r>
            <a:r>
              <a:rPr lang="en-US" spc="-5" dirty="0">
                <a:cs typeface="Times New Roman"/>
              </a:rPr>
              <a:t>simple compounds are modified,  converted into other compounds, </a:t>
            </a:r>
            <a:r>
              <a:rPr lang="en-US" dirty="0">
                <a:cs typeface="Times New Roman"/>
              </a:rPr>
              <a:t>or </a:t>
            </a:r>
            <a:r>
              <a:rPr lang="en-US" spc="-5" dirty="0">
                <a:cs typeface="Times New Roman"/>
              </a:rPr>
              <a:t>joined </a:t>
            </a:r>
            <a:r>
              <a:rPr lang="en-US" dirty="0">
                <a:cs typeface="Times New Roman"/>
              </a:rPr>
              <a:t>together  </a:t>
            </a:r>
            <a:r>
              <a:rPr lang="en-US" spc="-5" dirty="0">
                <a:cs typeface="Times New Roman"/>
              </a:rPr>
              <a:t>to form</a:t>
            </a:r>
            <a:r>
              <a:rPr lang="en-US" dirty="0">
                <a:cs typeface="Times New Roman"/>
              </a:rPr>
              <a:t> </a:t>
            </a:r>
            <a:r>
              <a:rPr lang="en-US" spc="-5" dirty="0">
                <a:cs typeface="Times New Roman"/>
              </a:rPr>
              <a:t>macromolecules.</a:t>
            </a:r>
            <a:endParaRPr lang="en-US" dirty="0">
              <a:cs typeface="Times New Roman"/>
            </a:endParaRPr>
          </a:p>
          <a:p>
            <a:pPr marL="355600" algn="just">
              <a:spcBef>
                <a:spcPts val="30"/>
              </a:spcBef>
              <a:buFont typeface="Wingdings"/>
              <a:buChar char=""/>
              <a:tabLst>
                <a:tab pos="355600" algn="l"/>
              </a:tabLst>
            </a:pPr>
            <a:r>
              <a:rPr lang="en-US" spc="-5" dirty="0">
                <a:cs typeface="Times New Roman"/>
              </a:rPr>
              <a:t>This process often </a:t>
            </a:r>
            <a:r>
              <a:rPr lang="en-US" spc="-10" dirty="0">
                <a:cs typeface="Times New Roman"/>
              </a:rPr>
              <a:t>consists </a:t>
            </a:r>
            <a:r>
              <a:rPr lang="en-US" dirty="0">
                <a:cs typeface="Times New Roman"/>
              </a:rPr>
              <a:t>of </a:t>
            </a:r>
            <a:r>
              <a:rPr lang="en-US" spc="-10" dirty="0">
                <a:cs typeface="Times New Roman"/>
              </a:rPr>
              <a:t>metabolic</a:t>
            </a:r>
            <a:r>
              <a:rPr lang="en-US" spc="90" dirty="0">
                <a:cs typeface="Times New Roman"/>
              </a:rPr>
              <a:t> </a:t>
            </a:r>
            <a:r>
              <a:rPr lang="en-US" spc="-5" dirty="0">
                <a:cs typeface="Times New Roman"/>
              </a:rPr>
              <a:t>pathways.</a:t>
            </a:r>
            <a:endParaRPr lang="en-US" dirty="0">
              <a:cs typeface="Times New Roman"/>
            </a:endParaRPr>
          </a:p>
          <a:p>
            <a:pPr marL="355600" marR="10795">
              <a:lnSpc>
                <a:spcPts val="2890"/>
              </a:lnSpc>
              <a:spcBef>
                <a:spcPts val="685"/>
              </a:spcBef>
              <a:buFont typeface="Wingdings"/>
              <a:buChar char=""/>
              <a:tabLst>
                <a:tab pos="355600" algn="l"/>
                <a:tab pos="1111250" algn="l"/>
                <a:tab pos="2397125" algn="l"/>
                <a:tab pos="3025140" algn="l"/>
                <a:tab pos="3886200" algn="l"/>
                <a:tab pos="4814570" algn="l"/>
                <a:tab pos="5146675" algn="l"/>
                <a:tab pos="7131050" algn="l"/>
                <a:tab pos="8226425" algn="l"/>
              </a:tabLst>
            </a:pPr>
            <a:r>
              <a:rPr lang="en-US" dirty="0">
                <a:cs typeface="Times New Roman"/>
              </a:rPr>
              <a:t>The	pu</a:t>
            </a:r>
            <a:r>
              <a:rPr lang="en-US" spc="-5" dirty="0">
                <a:cs typeface="Times New Roman"/>
              </a:rPr>
              <a:t>r</a:t>
            </a:r>
            <a:r>
              <a:rPr lang="en-US" spc="-10" dirty="0">
                <a:cs typeface="Times New Roman"/>
              </a:rPr>
              <a:t>i</a:t>
            </a:r>
            <a:r>
              <a:rPr lang="en-US" dirty="0">
                <a:cs typeface="Times New Roman"/>
              </a:rPr>
              <a:t>nes	</a:t>
            </a:r>
            <a:r>
              <a:rPr lang="en-US" spc="-5" dirty="0">
                <a:cs typeface="Times New Roman"/>
              </a:rPr>
              <a:t>a</a:t>
            </a:r>
            <a:r>
              <a:rPr lang="en-US" spc="-10" dirty="0">
                <a:cs typeface="Times New Roman"/>
              </a:rPr>
              <a:t>r</a:t>
            </a:r>
            <a:r>
              <a:rPr lang="en-US" dirty="0">
                <a:cs typeface="Times New Roman"/>
              </a:rPr>
              <a:t>e	bu</a:t>
            </a:r>
            <a:r>
              <a:rPr lang="en-US" spc="-5" dirty="0">
                <a:cs typeface="Times New Roman"/>
              </a:rPr>
              <a:t>i</a:t>
            </a:r>
            <a:r>
              <a:rPr lang="en-US" spc="-10" dirty="0">
                <a:cs typeface="Times New Roman"/>
              </a:rPr>
              <a:t>l</a:t>
            </a:r>
            <a:r>
              <a:rPr lang="en-US" dirty="0">
                <a:cs typeface="Times New Roman"/>
              </a:rPr>
              <a:t>t	upon	a	p</a:t>
            </a:r>
            <a:r>
              <a:rPr lang="en-US" spc="-5" dirty="0">
                <a:cs typeface="Times New Roman"/>
              </a:rPr>
              <a:t>r</a:t>
            </a:r>
            <a:r>
              <a:rPr lang="en-US" dirty="0">
                <a:cs typeface="Times New Roman"/>
              </a:rPr>
              <a:t>e</a:t>
            </a:r>
            <a:r>
              <a:rPr lang="en-US" spc="-5" dirty="0">
                <a:cs typeface="Times New Roman"/>
              </a:rPr>
              <a:t>-</a:t>
            </a:r>
            <a:r>
              <a:rPr lang="en-US" dirty="0">
                <a:cs typeface="Times New Roman"/>
              </a:rPr>
              <a:t>ex</a:t>
            </a:r>
            <a:r>
              <a:rPr lang="en-US" spc="-10" dirty="0">
                <a:cs typeface="Times New Roman"/>
              </a:rPr>
              <a:t>i</a:t>
            </a:r>
            <a:r>
              <a:rPr lang="en-US" spc="-20" dirty="0">
                <a:cs typeface="Times New Roman"/>
              </a:rPr>
              <a:t>s</a:t>
            </a:r>
            <a:r>
              <a:rPr lang="en-US" spc="-10" dirty="0">
                <a:cs typeface="Times New Roman"/>
              </a:rPr>
              <a:t>ti</a:t>
            </a:r>
            <a:r>
              <a:rPr lang="en-US" dirty="0">
                <a:cs typeface="Times New Roman"/>
              </a:rPr>
              <a:t>ng	</a:t>
            </a:r>
            <a:r>
              <a:rPr lang="en-US" spc="-5" dirty="0">
                <a:cs typeface="Times New Roman"/>
              </a:rPr>
              <a:t>r</a:t>
            </a:r>
            <a:r>
              <a:rPr lang="en-US" spc="-10" dirty="0">
                <a:cs typeface="Times New Roman"/>
              </a:rPr>
              <a:t>i</a:t>
            </a:r>
            <a:r>
              <a:rPr lang="en-US" spc="10" dirty="0">
                <a:cs typeface="Times New Roman"/>
              </a:rPr>
              <a:t>b</a:t>
            </a:r>
            <a:r>
              <a:rPr lang="en-US" dirty="0">
                <a:cs typeface="Times New Roman"/>
              </a:rPr>
              <a:t>o</a:t>
            </a:r>
            <a:r>
              <a:rPr lang="en-US" spc="-5" dirty="0">
                <a:cs typeface="Times New Roman"/>
              </a:rPr>
              <a:t>s</a:t>
            </a:r>
            <a:r>
              <a:rPr lang="en-US" dirty="0">
                <a:cs typeface="Times New Roman"/>
              </a:rPr>
              <a:t>e	5-  </a:t>
            </a:r>
            <a:r>
              <a:rPr lang="en-US" spc="-5" dirty="0">
                <a:cs typeface="Times New Roman"/>
              </a:rPr>
              <a:t>phosphate.</a:t>
            </a:r>
            <a:endParaRPr lang="en-US" dirty="0">
              <a:cs typeface="Times New Roman"/>
            </a:endParaRPr>
          </a:p>
          <a:p>
            <a:pPr marL="355600" marR="17145">
              <a:lnSpc>
                <a:spcPts val="2900"/>
              </a:lnSpc>
              <a:spcBef>
                <a:spcPts val="705"/>
              </a:spcBef>
              <a:buFont typeface="Wingdings"/>
              <a:buChar char=""/>
              <a:tabLst>
                <a:tab pos="355600" algn="l"/>
                <a:tab pos="1545590" algn="l"/>
                <a:tab pos="2107565" algn="l"/>
                <a:tab pos="2883535" algn="l"/>
                <a:tab pos="4079875" algn="l"/>
                <a:tab pos="4919345" algn="l"/>
                <a:tab pos="5671185" algn="l"/>
                <a:tab pos="6952615" algn="l"/>
              </a:tabLst>
            </a:pPr>
            <a:r>
              <a:rPr lang="en-US" b="1" dirty="0">
                <a:cs typeface="Times New Roman"/>
              </a:rPr>
              <a:t>L</a:t>
            </a:r>
            <a:r>
              <a:rPr lang="en-US" b="1" spc="-10" dirty="0">
                <a:cs typeface="Times New Roman"/>
              </a:rPr>
              <a:t>i</a:t>
            </a:r>
            <a:r>
              <a:rPr lang="en-US" b="1" dirty="0">
                <a:cs typeface="Times New Roman"/>
              </a:rPr>
              <a:t>ver	</a:t>
            </a:r>
            <a:r>
              <a:rPr lang="en-US" b="1" spc="-20" dirty="0">
                <a:cs typeface="Times New Roman"/>
              </a:rPr>
              <a:t>i</a:t>
            </a:r>
            <a:r>
              <a:rPr lang="en-US" b="1" dirty="0">
                <a:cs typeface="Times New Roman"/>
              </a:rPr>
              <a:t>s	</a:t>
            </a:r>
            <a:r>
              <a:rPr lang="en-US" spc="-10" dirty="0">
                <a:cs typeface="Times New Roman"/>
              </a:rPr>
              <a:t>t</a:t>
            </a:r>
            <a:r>
              <a:rPr lang="en-US" dirty="0">
                <a:cs typeface="Times New Roman"/>
              </a:rPr>
              <a:t>he	</a:t>
            </a:r>
            <a:r>
              <a:rPr lang="en-US" spc="-10" dirty="0">
                <a:cs typeface="Times New Roman"/>
              </a:rPr>
              <a:t>m</a:t>
            </a:r>
            <a:r>
              <a:rPr lang="en-US" spc="-5" dirty="0">
                <a:cs typeface="Times New Roman"/>
              </a:rPr>
              <a:t>a</a:t>
            </a:r>
            <a:r>
              <a:rPr lang="en-US" spc="-10" dirty="0">
                <a:cs typeface="Times New Roman"/>
              </a:rPr>
              <a:t>j</a:t>
            </a:r>
            <a:r>
              <a:rPr lang="en-US" dirty="0">
                <a:cs typeface="Times New Roman"/>
              </a:rPr>
              <a:t>or	</a:t>
            </a:r>
            <a:r>
              <a:rPr lang="en-US" spc="-5" dirty="0">
                <a:cs typeface="Times New Roman"/>
              </a:rPr>
              <a:t>s</a:t>
            </a:r>
            <a:r>
              <a:rPr lang="en-US" spc="-10" dirty="0">
                <a:cs typeface="Times New Roman"/>
              </a:rPr>
              <a:t>it</a:t>
            </a:r>
            <a:r>
              <a:rPr lang="en-US" dirty="0">
                <a:cs typeface="Times New Roman"/>
              </a:rPr>
              <a:t>e	</a:t>
            </a:r>
            <a:r>
              <a:rPr lang="en-US" spc="-5" dirty="0">
                <a:cs typeface="Times New Roman"/>
              </a:rPr>
              <a:t>f</a:t>
            </a:r>
            <a:r>
              <a:rPr lang="en-US" dirty="0">
                <a:cs typeface="Times New Roman"/>
              </a:rPr>
              <a:t>or	pu</a:t>
            </a:r>
            <a:r>
              <a:rPr lang="en-US" spc="-5" dirty="0">
                <a:cs typeface="Times New Roman"/>
              </a:rPr>
              <a:t>r</a:t>
            </a:r>
            <a:r>
              <a:rPr lang="en-US" spc="-10" dirty="0">
                <a:cs typeface="Times New Roman"/>
              </a:rPr>
              <a:t>i</a:t>
            </a:r>
            <a:r>
              <a:rPr lang="en-US" dirty="0">
                <a:cs typeface="Times New Roman"/>
              </a:rPr>
              <a:t>ne	nuc</a:t>
            </a:r>
            <a:r>
              <a:rPr lang="en-US" spc="-10" dirty="0">
                <a:cs typeface="Times New Roman"/>
              </a:rPr>
              <a:t>l</a:t>
            </a:r>
            <a:r>
              <a:rPr lang="en-US" spc="-5" dirty="0">
                <a:cs typeface="Times New Roman"/>
              </a:rPr>
              <a:t>e</a:t>
            </a:r>
            <a:r>
              <a:rPr lang="en-US" dirty="0">
                <a:cs typeface="Times New Roman"/>
              </a:rPr>
              <a:t>o</a:t>
            </a:r>
            <a:r>
              <a:rPr lang="en-US" spc="-10" dirty="0">
                <a:cs typeface="Times New Roman"/>
              </a:rPr>
              <a:t>ti</a:t>
            </a:r>
            <a:r>
              <a:rPr lang="en-US" dirty="0">
                <a:cs typeface="Times New Roman"/>
              </a:rPr>
              <a:t>de  </a:t>
            </a:r>
            <a:r>
              <a:rPr lang="en-US" spc="-5" dirty="0">
                <a:cs typeface="Times New Roman"/>
              </a:rPr>
              <a:t>synthesis.</a:t>
            </a:r>
            <a:endParaRPr lang="en-US" dirty="0">
              <a:cs typeface="Times New Roman"/>
            </a:endParaRPr>
          </a:p>
          <a:p>
            <a:pPr marL="355600" marR="80010">
              <a:lnSpc>
                <a:spcPct val="80000"/>
              </a:lnSpc>
              <a:spcBef>
                <a:spcPts val="720"/>
              </a:spcBef>
              <a:buFont typeface="Wingdings"/>
              <a:buChar char=""/>
              <a:tabLst>
                <a:tab pos="355600" algn="l"/>
              </a:tabLst>
            </a:pPr>
            <a:r>
              <a:rPr lang="en-US" spc="-5" dirty="0">
                <a:cs typeface="Times New Roman"/>
              </a:rPr>
              <a:t>Erythrocytes, </a:t>
            </a:r>
            <a:r>
              <a:rPr lang="en-US" spc="-5" dirty="0" err="1">
                <a:cs typeface="Times New Roman"/>
              </a:rPr>
              <a:t>polymorphonuclear</a:t>
            </a:r>
            <a:r>
              <a:rPr lang="en-US" spc="-5" dirty="0">
                <a:cs typeface="Times New Roman"/>
              </a:rPr>
              <a:t> </a:t>
            </a:r>
            <a:r>
              <a:rPr lang="en-US" spc="-10" dirty="0">
                <a:cs typeface="Times New Roman"/>
              </a:rPr>
              <a:t>leukocytes </a:t>
            </a:r>
            <a:r>
              <a:rPr lang="en-US" dirty="0">
                <a:cs typeface="Times New Roman"/>
              </a:rPr>
              <a:t>&amp; </a:t>
            </a:r>
            <a:r>
              <a:rPr lang="en-US" spc="-5" dirty="0">
                <a:cs typeface="Times New Roman"/>
              </a:rPr>
              <a:t>brain  cannot produce</a:t>
            </a:r>
            <a:r>
              <a:rPr lang="en-US" spc="55" dirty="0">
                <a:cs typeface="Times New Roman"/>
              </a:rPr>
              <a:t> </a:t>
            </a:r>
            <a:r>
              <a:rPr lang="en-US" spc="-5" dirty="0">
                <a:cs typeface="Times New Roman"/>
              </a:rPr>
              <a:t>purines.</a:t>
            </a:r>
            <a:endParaRPr lang="en-US" dirty="0">
              <a:cs typeface="Times New Roman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85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spc="-15" dirty="0">
                <a:latin typeface="kiloji"/>
                <a:cs typeface="kiloji"/>
              </a:rPr>
              <a:t>There are </a:t>
            </a:r>
            <a:r>
              <a:rPr lang="en-US" sz="2800" spc="-20" dirty="0">
                <a:latin typeface="WenQuanYi Zen Hei Mono"/>
                <a:cs typeface="WenQuanYi Zen Hei Mono"/>
              </a:rPr>
              <a:t>Two </a:t>
            </a:r>
            <a:r>
              <a:rPr lang="en-US" sz="2800" spc="-15" dirty="0">
                <a:latin typeface="WenQuanYi Zen Hei Mono"/>
                <a:cs typeface="WenQuanYi Zen Hei Mono"/>
              </a:rPr>
              <a:t>pathways </a:t>
            </a:r>
            <a:r>
              <a:rPr lang="en-US" sz="2800" spc="-25" dirty="0">
                <a:latin typeface="kiloji"/>
                <a:cs typeface="kiloji"/>
              </a:rPr>
              <a:t>for </a:t>
            </a:r>
            <a:r>
              <a:rPr lang="en-US" sz="2800" dirty="0">
                <a:latin typeface="kiloji"/>
                <a:cs typeface="kiloji"/>
              </a:rPr>
              <a:t>the </a:t>
            </a:r>
            <a:r>
              <a:rPr lang="en-US" sz="2800" spc="-15" dirty="0">
                <a:latin typeface="kiloji"/>
                <a:cs typeface="kiloji"/>
              </a:rPr>
              <a:t>synthesis  </a:t>
            </a:r>
            <a:r>
              <a:rPr lang="en-US" sz="2800" dirty="0">
                <a:latin typeface="kiloji"/>
                <a:cs typeface="kiloji"/>
              </a:rPr>
              <a:t>of	</a:t>
            </a:r>
            <a:r>
              <a:rPr lang="en-US" sz="2800" spc="-5" dirty="0">
                <a:latin typeface="kiloji"/>
                <a:cs typeface="kiloji"/>
              </a:rPr>
              <a:t>nucleotides:</a:t>
            </a:r>
            <a:endParaRPr lang="en-US" sz="2800" dirty="0">
              <a:latin typeface="kiloji"/>
              <a:cs typeface="kiloji"/>
            </a:endParaRPr>
          </a:p>
          <a:p>
            <a:r>
              <a:rPr lang="en-IN" sz="2800" b="1" i="1" spc="-819" dirty="0" smtClean="0">
                <a:latin typeface="Times New Roman"/>
                <a:cs typeface="Times New Roman"/>
              </a:rPr>
              <a:t>D</a:t>
            </a:r>
            <a:r>
              <a:rPr lang="en-IN" sz="2800" b="1" i="1" spc="120" dirty="0" smtClean="0">
                <a:latin typeface="Times New Roman"/>
                <a:cs typeface="Times New Roman"/>
              </a:rPr>
              <a:t>e</a:t>
            </a:r>
            <a:r>
              <a:rPr lang="en-IN" sz="2800" b="1" i="1" spc="475" dirty="0" smtClean="0">
                <a:latin typeface="Times New Roman"/>
                <a:cs typeface="Times New Roman"/>
              </a:rPr>
              <a:t>-</a:t>
            </a:r>
            <a:r>
              <a:rPr lang="en-IN" sz="2800" b="1" i="1" spc="-265" dirty="0" smtClean="0">
                <a:latin typeface="Times New Roman"/>
                <a:cs typeface="Times New Roman"/>
              </a:rPr>
              <a:t>n</a:t>
            </a:r>
            <a:r>
              <a:rPr lang="en-IN" sz="2800" b="1" i="1" spc="-80" dirty="0" smtClean="0">
                <a:latin typeface="Times New Roman"/>
                <a:cs typeface="Times New Roman"/>
              </a:rPr>
              <a:t>o</a:t>
            </a:r>
            <a:r>
              <a:rPr lang="en-IN" sz="2800" b="1" i="1" spc="114" dirty="0" smtClean="0">
                <a:latin typeface="Times New Roman"/>
                <a:cs typeface="Times New Roman"/>
              </a:rPr>
              <a:t>v</a:t>
            </a:r>
            <a:r>
              <a:rPr lang="en-IN" sz="2800" b="1" i="1" spc="-75" dirty="0" smtClean="0">
                <a:latin typeface="Times New Roman"/>
                <a:cs typeface="Times New Roman"/>
              </a:rPr>
              <a:t>o</a:t>
            </a:r>
            <a:r>
              <a:rPr lang="en-IN" sz="2800" b="1" i="1" dirty="0">
                <a:latin typeface="Times New Roman"/>
                <a:cs typeface="Times New Roman"/>
              </a:rPr>
              <a:t>	</a:t>
            </a:r>
            <a:r>
              <a:rPr lang="en-IN" sz="2800" spc="-5" dirty="0">
                <a:latin typeface="WenQuanYi Zen Hei Mono"/>
                <a:cs typeface="WenQuanYi Zen Hei Mono"/>
              </a:rPr>
              <a:t>synthesi</a:t>
            </a:r>
            <a:r>
              <a:rPr lang="en-IN" sz="2800" spc="-30" dirty="0">
                <a:latin typeface="WenQuanYi Zen Hei Mono"/>
                <a:cs typeface="WenQuanYi Zen Hei Mono"/>
              </a:rPr>
              <a:t>s</a:t>
            </a:r>
            <a:r>
              <a:rPr lang="en-IN" sz="2800" dirty="0">
                <a:latin typeface="WenQuanYi Zen Hei Mono"/>
                <a:cs typeface="WenQuanYi Zen Hei Mono"/>
              </a:rPr>
              <a:t>:	</a:t>
            </a:r>
            <a:r>
              <a:rPr lang="en-IN" sz="2800" spc="-5" dirty="0" smtClean="0">
                <a:latin typeface="kiloji"/>
                <a:cs typeface="kiloji"/>
              </a:rPr>
              <a:t>Biochemi</a:t>
            </a:r>
            <a:r>
              <a:rPr lang="en-IN" sz="2800" spc="-20" dirty="0" smtClean="0">
                <a:latin typeface="kiloji"/>
                <a:cs typeface="kiloji"/>
              </a:rPr>
              <a:t>c</a:t>
            </a:r>
            <a:r>
              <a:rPr lang="en-IN" sz="2800" spc="-5" dirty="0" smtClean="0">
                <a:latin typeface="kiloji"/>
                <a:cs typeface="kiloji"/>
              </a:rPr>
              <a:t>a</a:t>
            </a:r>
            <a:r>
              <a:rPr lang="en-IN" sz="2800" dirty="0" smtClean="0">
                <a:latin typeface="kiloji"/>
                <a:cs typeface="kiloji"/>
              </a:rPr>
              <a:t>l </a:t>
            </a:r>
            <a:r>
              <a:rPr lang="en-IN" sz="2800" spc="-5" dirty="0">
                <a:latin typeface="kiloji"/>
                <a:cs typeface="kiloji"/>
              </a:rPr>
              <a:t>nucleotides </a:t>
            </a:r>
            <a:r>
              <a:rPr lang="en-IN" sz="2800" spc="-15" dirty="0">
                <a:latin typeface="kiloji"/>
                <a:cs typeface="kiloji"/>
              </a:rPr>
              <a:t>are </a:t>
            </a:r>
            <a:r>
              <a:rPr lang="en-IN" sz="2800" spc="-20" dirty="0">
                <a:latin typeface="kiloji"/>
                <a:cs typeface="kiloji"/>
              </a:rPr>
              <a:t>synthesized</a:t>
            </a:r>
            <a:r>
              <a:rPr lang="en-IN" sz="2800" spc="590" dirty="0">
                <a:latin typeface="kiloji"/>
                <a:cs typeface="kiloji"/>
              </a:rPr>
              <a:t> </a:t>
            </a:r>
            <a:r>
              <a:rPr lang="en-IN" sz="2800" spc="-10" dirty="0" smtClean="0">
                <a:latin typeface="kiloji"/>
                <a:cs typeface="kiloji"/>
              </a:rPr>
              <a:t>from  </a:t>
            </a:r>
            <a:r>
              <a:rPr lang="en-IN" sz="2800" dirty="0">
                <a:latin typeface="kiloji"/>
                <a:cs typeface="kiloji"/>
              </a:rPr>
              <a:t>new</a:t>
            </a:r>
            <a:r>
              <a:rPr lang="en-IN" sz="2800" spc="-45" dirty="0">
                <a:latin typeface="kiloji"/>
                <a:cs typeface="kiloji"/>
              </a:rPr>
              <a:t> </a:t>
            </a:r>
            <a:r>
              <a:rPr lang="en-IN" sz="2800" dirty="0" smtClean="0">
                <a:latin typeface="kiloji"/>
                <a:cs typeface="kiloji"/>
              </a:rPr>
              <a:t>simple </a:t>
            </a:r>
            <a:r>
              <a:rPr lang="en-IN" sz="2800" spc="-5" dirty="0" smtClean="0">
                <a:latin typeface="kiloji"/>
                <a:cs typeface="kiloji"/>
              </a:rPr>
              <a:t>precursor</a:t>
            </a:r>
            <a:r>
              <a:rPr lang="en-IN" sz="2800" spc="-195" dirty="0" smtClean="0">
                <a:latin typeface="kiloji"/>
                <a:cs typeface="kiloji"/>
              </a:rPr>
              <a:t> </a:t>
            </a:r>
            <a:r>
              <a:rPr lang="en-IN" sz="2800" dirty="0" smtClean="0">
                <a:latin typeface="kiloji"/>
                <a:cs typeface="kiloji"/>
              </a:rPr>
              <a:t>molecules</a:t>
            </a:r>
          </a:p>
          <a:p>
            <a:r>
              <a:rPr lang="en-IN" sz="2800" i="1" spc="-5" dirty="0">
                <a:latin typeface="WenQuanYi Zen Hei Mono"/>
                <a:cs typeface="WenQuanYi Zen Hei Mono"/>
              </a:rPr>
              <a:t>Salvage</a:t>
            </a:r>
            <a:r>
              <a:rPr lang="en-IN" sz="2800" i="1" spc="-254" dirty="0">
                <a:latin typeface="WenQuanYi Zen Hei Mono"/>
                <a:cs typeface="WenQuanYi Zen Hei Mono"/>
              </a:rPr>
              <a:t> </a:t>
            </a:r>
            <a:r>
              <a:rPr lang="en-IN" sz="2800" i="1" spc="-15" dirty="0" smtClean="0">
                <a:latin typeface="WenQuanYi Zen Hei Mono"/>
                <a:cs typeface="WenQuanYi Zen Hei Mono"/>
              </a:rPr>
              <a:t>pathway: </a:t>
            </a:r>
            <a:r>
              <a:rPr lang="en-IN" sz="2800" spc="-5" dirty="0" smtClean="0">
                <a:latin typeface="kiloji"/>
                <a:cs typeface="kiloji"/>
              </a:rPr>
              <a:t>Used </a:t>
            </a:r>
            <a:r>
              <a:rPr lang="en-IN" sz="2800" spc="-5" dirty="0">
                <a:latin typeface="kiloji"/>
                <a:cs typeface="kiloji"/>
              </a:rPr>
              <a:t>to </a:t>
            </a:r>
            <a:r>
              <a:rPr lang="en-IN" sz="2800" spc="-25" dirty="0">
                <a:latin typeface="kiloji"/>
                <a:cs typeface="kiloji"/>
              </a:rPr>
              <a:t>recover</a:t>
            </a:r>
            <a:r>
              <a:rPr lang="en-IN" sz="2800" spc="1535" dirty="0">
                <a:latin typeface="kiloji"/>
                <a:cs typeface="kiloji"/>
              </a:rPr>
              <a:t> </a:t>
            </a:r>
            <a:r>
              <a:rPr lang="en-IN" sz="2800" spc="-5" dirty="0">
                <a:latin typeface="kiloji"/>
                <a:cs typeface="kiloji"/>
              </a:rPr>
              <a:t>bases</a:t>
            </a:r>
            <a:endParaRPr lang="en-IN" sz="2800" dirty="0">
              <a:latin typeface="kiloji"/>
              <a:cs typeface="kiloji"/>
            </a:endParaRPr>
          </a:p>
          <a:p>
            <a:pPr marL="0" indent="0">
              <a:buNone/>
            </a:pPr>
            <a:r>
              <a:rPr lang="en-IN" sz="2800" dirty="0" smtClean="0">
                <a:latin typeface="WenQuanYi Zen Hei Mono"/>
                <a:cs typeface="WenQuanYi Zen Hei Mono"/>
              </a:rPr>
              <a:t>And </a:t>
            </a:r>
            <a:r>
              <a:rPr lang="en-IN" sz="2800" spc="-5" dirty="0" smtClean="0">
                <a:latin typeface="kiloji"/>
                <a:cs typeface="kiloji"/>
              </a:rPr>
              <a:t>nucleo</a:t>
            </a:r>
            <a:r>
              <a:rPr lang="en-IN" sz="2800" spc="-20" dirty="0" smtClean="0">
                <a:latin typeface="kiloji"/>
                <a:cs typeface="kiloji"/>
              </a:rPr>
              <a:t>t</a:t>
            </a:r>
            <a:r>
              <a:rPr lang="en-IN" sz="2800" spc="-5" dirty="0" smtClean="0">
                <a:latin typeface="kiloji"/>
                <a:cs typeface="kiloji"/>
              </a:rPr>
              <a:t>ide</a:t>
            </a:r>
            <a:r>
              <a:rPr lang="en-IN" sz="2800" dirty="0" smtClean="0">
                <a:latin typeface="kiloji"/>
                <a:cs typeface="kiloji"/>
              </a:rPr>
              <a:t>s form during the degradation of RNA and DNA</a:t>
            </a:r>
            <a:endParaRPr lang="en-IN" sz="2800" dirty="0">
              <a:latin typeface="kiloji"/>
              <a:cs typeface="kiloji"/>
            </a:endParaRPr>
          </a:p>
          <a:p>
            <a:pPr marL="0" indent="0">
              <a:buNone/>
            </a:pPr>
            <a:endParaRPr lang="en-IN" sz="2800" dirty="0">
              <a:latin typeface="WenQuanYi Zen Hei Mono"/>
              <a:cs typeface="WenQuanYi Zen Hei Mono"/>
            </a:endParaRPr>
          </a:p>
          <a:p>
            <a:endParaRPr lang="en-IN" sz="2800" dirty="0">
              <a:latin typeface="kiloji"/>
              <a:cs typeface="kiloji"/>
            </a:endParaRPr>
          </a:p>
          <a:p>
            <a:endParaRPr lang="en-IN" sz="2800" dirty="0">
              <a:latin typeface="kiloji"/>
              <a:cs typeface="kiloji"/>
            </a:endParaRP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39521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Biosynthesis Purines</a:t>
            </a:r>
            <a:endParaRPr lang="en-IN" dirty="0"/>
          </a:p>
        </p:txBody>
      </p:sp>
      <p:sp>
        <p:nvSpPr>
          <p:cNvPr id="4" name="object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5553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74</Words>
  <Application>Microsoft Office PowerPoint</Application>
  <PresentationFormat>On-screen Show (4:3)</PresentationFormat>
  <Paragraphs>23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Nucleic Acid</vt:lpstr>
      <vt:lpstr>PowerPoint Presentation</vt:lpstr>
      <vt:lpstr>Nucleoside</vt:lpstr>
      <vt:lpstr>Nucleotides</vt:lpstr>
      <vt:lpstr>Purines and Pyrimidine</vt:lpstr>
      <vt:lpstr>Purines and Pyrimidine</vt:lpstr>
      <vt:lpstr>Biosynthesis</vt:lpstr>
      <vt:lpstr>PowerPoint Presentation</vt:lpstr>
      <vt:lpstr>Biosynthesis Purines</vt:lpstr>
      <vt:lpstr>Biosynthesis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Steps in Pyrimidine biosynthesis  </vt:lpstr>
      <vt:lpstr>Biosynthesis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Nucleic Acid</dc:title>
  <dc:creator>Dr. Nikunj Bhatt</dc:creator>
  <cp:lastModifiedBy>Dr. Nikunj Bhatt</cp:lastModifiedBy>
  <cp:revision>52</cp:revision>
  <dcterms:created xsi:type="dcterms:W3CDTF">2006-08-16T00:00:00Z</dcterms:created>
  <dcterms:modified xsi:type="dcterms:W3CDTF">2021-04-02T09:59:48Z</dcterms:modified>
</cp:coreProperties>
</file>